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3"/>
  </p:notesMasterIdLst>
  <p:sldIdLst>
    <p:sldId id="859" r:id="rId2"/>
    <p:sldId id="1019" r:id="rId3"/>
    <p:sldId id="1020" r:id="rId4"/>
    <p:sldId id="1021" r:id="rId5"/>
    <p:sldId id="1025" r:id="rId6"/>
    <p:sldId id="1083" r:id="rId7"/>
    <p:sldId id="1027" r:id="rId8"/>
    <p:sldId id="1028" r:id="rId9"/>
    <p:sldId id="1035" r:id="rId10"/>
    <p:sldId id="1084" r:id="rId11"/>
    <p:sldId id="1087" r:id="rId12"/>
    <p:sldId id="1090" r:id="rId13"/>
    <p:sldId id="1093" r:id="rId14"/>
    <p:sldId id="1095" r:id="rId15"/>
    <p:sldId id="1096" r:id="rId16"/>
    <p:sldId id="1097" r:id="rId17"/>
    <p:sldId id="1048" r:id="rId18"/>
    <p:sldId id="1049" r:id="rId19"/>
    <p:sldId id="1050" r:id="rId20"/>
    <p:sldId id="1068" r:id="rId21"/>
    <p:sldId id="1052" r:id="rId22"/>
    <p:sldId id="1070" r:id="rId23"/>
    <p:sldId id="1098" r:id="rId24"/>
    <p:sldId id="1102" r:id="rId25"/>
    <p:sldId id="1105" r:id="rId26"/>
    <p:sldId id="1104" r:id="rId27"/>
    <p:sldId id="1126" r:id="rId28"/>
    <p:sldId id="1107" r:id="rId29"/>
    <p:sldId id="1108" r:id="rId30"/>
    <p:sldId id="1110" r:id="rId31"/>
    <p:sldId id="1111" r:id="rId32"/>
    <p:sldId id="1113" r:id="rId33"/>
    <p:sldId id="1114" r:id="rId34"/>
    <p:sldId id="1116" r:id="rId35"/>
    <p:sldId id="1117" r:id="rId36"/>
    <p:sldId id="1118" r:id="rId37"/>
    <p:sldId id="1120" r:id="rId38"/>
    <p:sldId id="1054" r:id="rId39"/>
    <p:sldId id="1101" r:id="rId40"/>
    <p:sldId id="1057" r:id="rId41"/>
    <p:sldId id="1058" r:id="rId4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高中化学 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24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40.png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  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硫与环境保护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单元  防治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二氧化硫对环境的污染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向燃煤中加入适量石灰石，高温条件下将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转化为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的化学方程式是</a:t>
            </a:r>
            <a:r>
              <a:rPr lang="zh-CN" altLang="zh-CN" b="1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zh-CN" altLang="zh-CN" b="1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1"/>
              <p:cNvSpPr txBox="1">
                <a:spLocks/>
              </p:cNvSpPr>
              <p:nvPr/>
            </p:nvSpPr>
            <p:spPr bwMode="auto">
              <a:xfrm>
                <a:off x="360854" y="1859202"/>
                <a:ext cx="11485848" cy="9937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2CaCO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2CaSO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</a:p>
            </p:txBody>
          </p:sp>
        </mc:Choice>
        <mc:Fallback xmlns="">
          <p:sp>
            <p:nvSpPr>
              <p:cNvPr id="3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859202"/>
                <a:ext cx="11485848" cy="993734"/>
              </a:xfrm>
              <a:prstGeom prst="rect">
                <a:avLst/>
              </a:prstGeom>
              <a:blipFill>
                <a:blip r:embed="rId2"/>
                <a:stretch>
                  <a:fillRect b="-490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答案.EPS" descr="id:21474897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2364801"/>
            <a:ext cx="807720" cy="2876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1"/>
              <p:cNvSpPr txBox="1">
                <a:spLocks/>
              </p:cNvSpPr>
              <p:nvPr/>
            </p:nvSpPr>
            <p:spPr bwMode="auto">
              <a:xfrm>
                <a:off x="360854" y="2817373"/>
                <a:ext cx="11485848" cy="15477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SO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在高温下与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反应转变为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反应的化学方程式为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2CaCO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2CaSO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817373"/>
                <a:ext cx="11485848" cy="1547731"/>
              </a:xfrm>
              <a:prstGeom prst="rect">
                <a:avLst/>
              </a:prstGeom>
              <a:blipFill>
                <a:blip r:embed="rId4"/>
                <a:stretch>
                  <a:fillRect l="-796" r="-318" b="-275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24解析.EPS" descr="id:214748971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60854" y="3014128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224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选择性催化还原法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脱硝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。在催化剂的作用下，选取还原剂将烟气中的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进行无害化处理。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还原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的化学方程式是</a:t>
            </a:r>
            <a:r>
              <a:rPr lang="zh-CN" altLang="zh-CN" b="1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1"/>
              <p:cNvSpPr txBox="1">
                <a:spLocks/>
              </p:cNvSpPr>
              <p:nvPr/>
            </p:nvSpPr>
            <p:spPr bwMode="auto">
              <a:xfrm>
                <a:off x="360854" y="1864589"/>
                <a:ext cx="11485848" cy="9883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4NH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6NO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催化剂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864589"/>
                <a:ext cx="11485848" cy="988347"/>
              </a:xfrm>
              <a:prstGeom prst="rect">
                <a:avLst/>
              </a:prstGeom>
              <a:blipFill>
                <a:blip r:embed="rId2"/>
                <a:stretch>
                  <a:fillRect b="-493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答案.EPS" descr="id:21474897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2370188"/>
            <a:ext cx="807720" cy="2876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1"/>
              <p:cNvSpPr txBox="1">
                <a:spLocks/>
              </p:cNvSpPr>
              <p:nvPr/>
            </p:nvSpPr>
            <p:spPr bwMode="auto">
              <a:xfrm>
                <a:off x="360854" y="2822759"/>
                <a:ext cx="11485848" cy="1542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NH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还原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产生无污染的物质为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反应的化学方程式为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6NO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催化剂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822759"/>
                <a:ext cx="11485848" cy="1542345"/>
              </a:xfrm>
              <a:prstGeom prst="rect">
                <a:avLst/>
              </a:prstGeom>
              <a:blipFill>
                <a:blip r:embed="rId4"/>
                <a:stretch>
                  <a:fillRect l="-796" r="-849" b="-27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24解析.EPS" descr="id:214748971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60854" y="3019514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055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71848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NaClO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溶液作为吸收剂进行一体化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脱硫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脱硝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。控制溶液的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5.5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，将烟气中的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转化为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，均为放热反应。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NaClO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溶液吸收烟气中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的离子方程式是</a:t>
                </a:r>
                <a:r>
                  <a:rPr lang="zh-CN" altLang="zh-CN" b="1" u="sng" dirty="0">
                    <a:solidFill>
                      <a:srgbClr val="FEFEFE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　　　　　　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718484"/>
              </a:xfrm>
              <a:blipFill>
                <a:blip r:embed="rId2"/>
                <a:stretch>
                  <a:fillRect l="-796" r="-849" b="-74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1"/>
              <p:cNvSpPr txBox="1">
                <a:spLocks/>
              </p:cNvSpPr>
              <p:nvPr/>
            </p:nvSpPr>
            <p:spPr bwMode="auto">
              <a:xfrm>
                <a:off x="360854" y="2459785"/>
                <a:ext cx="11485848" cy="707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SO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ClO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459785"/>
                <a:ext cx="11485848" cy="707310"/>
              </a:xfrm>
              <a:prstGeom prst="rect">
                <a:avLst/>
              </a:prstGeom>
              <a:blipFill>
                <a:blip r:embed="rId3"/>
                <a:stretch>
                  <a:fillRect b="-862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答案.EPS" descr="id:21474897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2712188"/>
            <a:ext cx="807720" cy="2876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1"/>
              <p:cNvSpPr txBox="1">
                <a:spLocks/>
              </p:cNvSpPr>
              <p:nvPr/>
            </p:nvSpPr>
            <p:spPr bwMode="auto">
              <a:xfrm>
                <a:off x="360854" y="3140968"/>
                <a:ext cx="11485848" cy="12955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酸性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条件下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NaClO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溶液吸收烟气中的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氧化为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反应的离子方程式为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ClO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140968"/>
                <a:ext cx="11485848" cy="1295547"/>
              </a:xfrm>
              <a:prstGeom prst="rect">
                <a:avLst/>
              </a:prstGeom>
              <a:blipFill>
                <a:blip r:embed="rId5"/>
                <a:stretch>
                  <a:fillRect l="-796" r="-849" b="-422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24解析.EPS" descr="id:2147489719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360854" y="3363850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14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一定时间内，温度对硫、硝脱除率的影响曲线如下图，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的脱除率高于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微溶于水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，可能的原因是</a:t>
            </a:r>
            <a:r>
              <a:rPr lang="zh-CN" altLang="zh-CN" b="1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点即可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hs515.jpg" descr="id:214749208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2065" y="1988840"/>
            <a:ext cx="4383425" cy="320633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2510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SO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在水中的溶解度大于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在溶液中的还原性强于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NaClO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溶液的反应速率大于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97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5447837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772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脱除过程在溶液中进行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可对比两者溶解度差异、还原性差异、反应速率差异等。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7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42875"/>
            <a:ext cx="807720" cy="287655"/>
          </a:xfrm>
          <a:prstGeom prst="rect">
            <a:avLst/>
          </a:prstGeom>
        </p:spPr>
      </p:pic>
      <p:pic>
        <p:nvPicPr>
          <p:cNvPr id="4" name="hs515.jpg" descr="id:214749208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2065" y="1484784"/>
            <a:ext cx="4383425" cy="320633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05014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13249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烟气中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的体积比为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时的脱除率见上图，则此吸收液中烟气转化生成的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的物质的量之比为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132490"/>
              </a:xfrm>
              <a:blipFill>
                <a:blip r:embed="rId2"/>
                <a:stretch>
                  <a:fillRect l="-796" r="-849" b="-118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hs515.jpg" descr="id:214749208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2065" y="1988840"/>
            <a:ext cx="4383425" cy="320633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3012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答案.EPS" descr="id:21474897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5497963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466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24821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烟气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的体积比为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可设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的物质的量分别为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电子守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恒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该过程产生的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mol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又根据电子守恒得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2NO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该过程产生的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1.2 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mol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80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0.8 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的物质的量之比为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0.8 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248214"/>
              </a:xfrm>
              <a:blipFill>
                <a:blip r:embed="rId2"/>
                <a:stretch>
                  <a:fillRect l="-796" b="-8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7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942875"/>
            <a:ext cx="807720" cy="287655"/>
          </a:xfrm>
          <a:prstGeom prst="rect">
            <a:avLst/>
          </a:prstGeom>
        </p:spPr>
      </p:pic>
      <p:pic>
        <p:nvPicPr>
          <p:cNvPr id="4" name="hs515.jpg" descr="id:2147492080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63277" y="836712"/>
            <a:ext cx="4383425" cy="320633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16438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14517"/>
                <a:ext cx="11485848" cy="464120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实验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探究</a:t>
                </a:r>
                <a:r>
                  <a:rPr lang="en-US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的性质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的制取：在锥形瓶中加入亚硫酸钠固体，通过分液漏斗缓慢滴加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％的浓硫酸，利用强酸制弱酸原理制取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气体。反应的化学方程式为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浓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酸性的探究：将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气体通入紫色石蕊溶液中，观察到紫色石蕊溶液变红，说明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溶于水后形成酸性溶液。这是因为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与水反应生成亚硫酸，亚硫酸部分电离出氢离子，使溶液显酸性。相关反应为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spc="-500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宋体" panose="02010600030101010101" pitchFamily="2" charset="-122"/>
                    <a:cs typeface="Cambria Math" panose="02040503050406030204" pitchFamily="18" charset="0"/>
                  </a:rPr>
                  <a:t>⥫</a:t>
                </a:r>
                <a:r>
                  <a:rPr lang="en-US" altLang="zh-CN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宋体" panose="02010600030101010101" pitchFamily="2" charset="-122"/>
                    <a:cs typeface="Cambria Math" panose="02040503050406030204" pitchFamily="18" charset="0"/>
                  </a:rPr>
                  <a:t>⥬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pc="-500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宋体" panose="02010600030101010101" pitchFamily="2" charset="-122"/>
                    <a:cs typeface="Cambria Math" panose="02040503050406030204" pitchFamily="18" charset="0"/>
                  </a:rPr>
                  <a:t>⥫</a:t>
                </a:r>
                <a:r>
                  <a:rPr lang="en-US" altLang="zh-CN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宋体" panose="02010600030101010101" pitchFamily="2" charset="-122"/>
                    <a:cs typeface="Cambria Math" panose="02040503050406030204" pitchFamily="18" charset="0"/>
                  </a:rPr>
                  <a:t>⥬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14517"/>
                <a:ext cx="11485848" cy="4641207"/>
              </a:xfrm>
              <a:blipFill>
                <a:blip r:embed="rId2"/>
                <a:stretch>
                  <a:fillRect l="-796" r="-849" b="-7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情境通.EPS" descr="id:214748998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32334" y="747286"/>
            <a:ext cx="5325745" cy="539750"/>
          </a:xfrm>
          <a:prstGeom prst="rect">
            <a:avLst/>
          </a:prstGeom>
        </p:spPr>
      </p:pic>
      <p:pic>
        <p:nvPicPr>
          <p:cNvPr id="4" name="情境1.EPS" descr="id:214748998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43436" y="1575395"/>
            <a:ext cx="102489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97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81018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漂白性的探究：将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气体通入品红溶液中，观察到品红溶液褪色。加热褪色后的溶液，溶液又恢复红色。这是因为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与品红结合生成了不稳定的无色物质，加热后该物质分解，品红恢复原来的颜色。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还原性的探究：将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气体通入酸性高锰酸钾溶液中，观察到酸性高锰酸钾溶液的紫红色逐渐褪去。这是因为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具有还原性，能被酸性高锰酸钾溶液氧化，从而使溶液褪色。相关反应的离子方程式为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2Mn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2Mn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endParaRPr lang="en-US" altLang="zh-CN" b="1" baseline="300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 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氧化性的探究：将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气体通入硫化钠溶液中，观察到溶液中出现淡黄色沉淀。这是因为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具有氧化性，能与硫化钠溶液中的硫离子发生氧化还原反应，生成硫单质沉淀。相关反应的化学方程式为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 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810180"/>
              </a:xfrm>
              <a:blipFill>
                <a:blip r:embed="rId2"/>
                <a:stretch>
                  <a:fillRect l="-796" r="-849" b="-1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805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湖南娄底期末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如图是研究二氧化硫性质的微型实验装置。现用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％硫酸溶液和亚硫酸钠晶体反应制取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气体，实验现象很明显。下列说法中错误的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紫色石蕊溶液变红色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水生成了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品红溶液褪色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具有氧化性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溴水橙色褪去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具有还原性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含酚酞的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溶液红色变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浅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899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6273" y="909350"/>
            <a:ext cx="1116965" cy="359410"/>
          </a:xfrm>
          <a:prstGeom prst="rect">
            <a:avLst/>
          </a:prstGeom>
        </p:spPr>
      </p:pic>
      <p:pic>
        <p:nvPicPr>
          <p:cNvPr id="4" name="hs516.jpg" descr="id:214749212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23198" y="2492896"/>
            <a:ext cx="5823504" cy="25451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153289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B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897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5350044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81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7451" y="2116966"/>
            <a:ext cx="1224136" cy="4191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硫酸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型酸雨的形成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酸雨：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的降水被称为酸雨。正常雨水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约为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，这是溶解了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缘故。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8961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70689" y="747286"/>
            <a:ext cx="6249035" cy="539750"/>
          </a:xfrm>
          <a:prstGeom prst="rect">
            <a:avLst/>
          </a:prstGeom>
        </p:spPr>
      </p:pic>
      <p:pic>
        <p:nvPicPr>
          <p:cNvPr id="4" name="知识点1.EPS" descr="id:214748962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37964" y="1575395"/>
            <a:ext cx="130238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紫色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石蕊溶液变红色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溶于水生成了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品红溶液褪色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是因为二氧化硫具有漂白性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与品红结合生成不稳定的无色物质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溴水橙色褪去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具有还原性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与溴水反应生成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HBr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二氧化硫为酸性氧化物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能与氢氧化钠反应生成亚硫酸钠和水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使含酚酞的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溶液红色变浅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7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42875"/>
            <a:ext cx="807720" cy="287655"/>
          </a:xfrm>
          <a:prstGeom prst="rect">
            <a:avLst/>
          </a:prstGeom>
        </p:spPr>
      </p:pic>
      <p:pic>
        <p:nvPicPr>
          <p:cNvPr id="4" name="hs516.jpg" descr="id:214749212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92026" y="3284984"/>
            <a:ext cx="5823504" cy="25451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72705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12531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2024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广东广州期末改编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按下图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均为浸有相应溶液的棉花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装置进行实验。将稀硫酸全部加入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中的试管，关闭活塞，有淡黄色沉淀和气泡产生。下列说法不正确的是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中试管内反应的离子方程式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处变红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是酸性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氧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处褪色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均体现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的漂白性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中试管内出现了浑浊现象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体现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的氧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化性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125314"/>
              </a:xfrm>
              <a:blipFill>
                <a:blip r:embed="rId2"/>
                <a:stretch>
                  <a:fillRect l="-796" r="-849" b="-1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2.EPS" descr="id:21474900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5624" y="915707"/>
            <a:ext cx="1116965" cy="359410"/>
          </a:xfrm>
          <a:prstGeom prst="rect">
            <a:avLst/>
          </a:prstGeom>
        </p:spPr>
      </p:pic>
      <p:pic>
        <p:nvPicPr>
          <p:cNvPr id="4" name="hs517.jpg" descr="id:2147492150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68047" y="1916832"/>
            <a:ext cx="6287799" cy="299608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801361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C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8972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60854" y="5998116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96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1248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Na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与稀硫酸反应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生成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化学方程式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endParaRPr lang="en-US" altLang="zh-CN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中试管内反应的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离子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方程式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endParaRPr lang="en-US" altLang="zh-CN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处变红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反应生成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使紫色石蕊溶液变红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是酸性氧化物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处品红溶液褪色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体现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的漂白性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处酸性高锰酸钾溶液褪色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体现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的还原性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中试管内出现了浑浊现象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与硫离子反应生成硫单质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体现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的氧化性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12480"/>
              </a:xfrm>
              <a:blipFill>
                <a:blip r:embed="rId2"/>
                <a:stretch>
                  <a:fillRect l="-796" r="-849" b="-4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7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942875"/>
            <a:ext cx="807720" cy="287655"/>
          </a:xfrm>
          <a:prstGeom prst="rect">
            <a:avLst/>
          </a:prstGeom>
        </p:spPr>
      </p:pic>
      <p:pic>
        <p:nvPicPr>
          <p:cNvPr id="4" name="hs517.jpg" descr="id:2147492150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3856" y="900890"/>
            <a:ext cx="5716181" cy="272371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88526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北京丰台区期末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某小组同学制备并探究亚硫酸钠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的性质。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通入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溶液中可制备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，其离子方程式为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b="1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3.EPS" descr="id:21474900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436" y="915707"/>
            <a:ext cx="1116965" cy="3594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1"/>
              <p:cNvSpPr txBox="1">
                <a:spLocks/>
              </p:cNvSpPr>
              <p:nvPr/>
            </p:nvSpPr>
            <p:spPr bwMode="auto">
              <a:xfrm>
                <a:off x="360854" y="2388833"/>
                <a:ext cx="11485848" cy="707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SO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2OH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</a:p>
            </p:txBody>
          </p:sp>
        </mc:Choice>
        <mc:Fallback xmlns="">
          <p:sp>
            <p:nvSpPr>
              <p:cNvPr id="5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388833"/>
                <a:ext cx="11485848" cy="707310"/>
              </a:xfrm>
              <a:prstGeom prst="rect">
                <a:avLst/>
              </a:prstGeom>
              <a:blipFill>
                <a:blip r:embed="rId3"/>
                <a:stretch>
                  <a:fillRect b="-862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24答案.EPS" descr="id:21474897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2641748"/>
            <a:ext cx="807720" cy="2876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1"/>
              <p:cNvSpPr txBox="1">
                <a:spLocks/>
              </p:cNvSpPr>
              <p:nvPr/>
            </p:nvSpPr>
            <p:spPr bwMode="auto">
              <a:xfrm>
                <a:off x="360854" y="3085867"/>
                <a:ext cx="11485848" cy="12613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将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通入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溶液中生成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反应的离子方程式为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2OH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085867"/>
                <a:ext cx="11485848" cy="1261307"/>
              </a:xfrm>
              <a:prstGeom prst="rect">
                <a:avLst/>
              </a:prstGeom>
              <a:blipFill>
                <a:blip r:embed="rId5"/>
                <a:stretch>
                  <a:fillRect r="-318" b="-434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24解析.EPS" descr="id:2147489719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360854" y="3282622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02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的性质。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0568949"/>
              </p:ext>
            </p:extLst>
          </p:nvPr>
        </p:nvGraphicFramePr>
        <p:xfrm>
          <a:off x="343710" y="1412776"/>
          <a:ext cx="11502992" cy="3773014"/>
        </p:xfrm>
        <a:graphic>
          <a:graphicData uri="http://schemas.openxmlformats.org/drawingml/2006/table">
            <a:tbl>
              <a:tblPr firstRow="1" firstCol="1" bandRow="1"/>
              <a:tblGrid>
                <a:gridCol w="2538826">
                  <a:extLst>
                    <a:ext uri="{9D8B030D-6E8A-4147-A177-3AD203B41FA5}">
                      <a16:colId xmlns:a16="http://schemas.microsoft.com/office/drawing/2014/main" val="3330810240"/>
                    </a:ext>
                  </a:extLst>
                </a:gridCol>
                <a:gridCol w="2276566">
                  <a:extLst>
                    <a:ext uri="{9D8B030D-6E8A-4147-A177-3AD203B41FA5}">
                      <a16:colId xmlns:a16="http://schemas.microsoft.com/office/drawing/2014/main" val="1542305389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2781882855"/>
                    </a:ext>
                  </a:extLst>
                </a:gridCol>
                <a:gridCol w="3231216">
                  <a:extLst>
                    <a:ext uri="{9D8B030D-6E8A-4147-A177-3AD203B41FA5}">
                      <a16:colId xmlns:a16="http://schemas.microsoft.com/office/drawing/2014/main" val="3624899648"/>
                    </a:ext>
                  </a:extLst>
                </a:gridCol>
              </a:tblGrid>
              <a:tr h="62483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实验装置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实验序号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试剂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423091"/>
                  </a:ext>
                </a:extLst>
              </a:tr>
              <a:tr h="629636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盐酸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产生无色气体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5696410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BaCl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白色沉淀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4661949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酸性高锰酸钾溶液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溶液褪色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4757823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2242448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4977236"/>
                  </a:ext>
                </a:extLst>
              </a:tr>
            </a:tbl>
          </a:graphicData>
        </a:graphic>
      </p:graphicFrame>
      <p:pic>
        <p:nvPicPr>
          <p:cNvPr id="4" name="hs518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30" y="2223593"/>
            <a:ext cx="1387678" cy="27461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02980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将实验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中产生的气体通入品红溶液，观察到的现象是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450791"/>
              </p:ext>
            </p:extLst>
          </p:nvPr>
        </p:nvGraphicFramePr>
        <p:xfrm>
          <a:off x="343710" y="1412776"/>
          <a:ext cx="11502992" cy="3773014"/>
        </p:xfrm>
        <a:graphic>
          <a:graphicData uri="http://schemas.openxmlformats.org/drawingml/2006/table">
            <a:tbl>
              <a:tblPr firstRow="1" firstCol="1" bandRow="1"/>
              <a:tblGrid>
                <a:gridCol w="2538826">
                  <a:extLst>
                    <a:ext uri="{9D8B030D-6E8A-4147-A177-3AD203B41FA5}">
                      <a16:colId xmlns:a16="http://schemas.microsoft.com/office/drawing/2014/main" val="3330810240"/>
                    </a:ext>
                  </a:extLst>
                </a:gridCol>
                <a:gridCol w="2276566">
                  <a:extLst>
                    <a:ext uri="{9D8B030D-6E8A-4147-A177-3AD203B41FA5}">
                      <a16:colId xmlns:a16="http://schemas.microsoft.com/office/drawing/2014/main" val="1542305389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2781882855"/>
                    </a:ext>
                  </a:extLst>
                </a:gridCol>
                <a:gridCol w="3231216">
                  <a:extLst>
                    <a:ext uri="{9D8B030D-6E8A-4147-A177-3AD203B41FA5}">
                      <a16:colId xmlns:a16="http://schemas.microsoft.com/office/drawing/2014/main" val="3624899648"/>
                    </a:ext>
                  </a:extLst>
                </a:gridCol>
              </a:tblGrid>
              <a:tr h="62483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实验装置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实验序号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试剂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423091"/>
                  </a:ext>
                </a:extLst>
              </a:tr>
              <a:tr h="629636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盐酸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产生无色气体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5696410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BaCl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白色沉淀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4661949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酸性高锰酸钾溶液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溶液褪色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4757823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2242448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4977236"/>
                  </a:ext>
                </a:extLst>
              </a:tr>
            </a:tbl>
          </a:graphicData>
        </a:graphic>
      </p:graphicFrame>
      <p:pic>
        <p:nvPicPr>
          <p:cNvPr id="4" name="hs518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30" y="2223593"/>
            <a:ext cx="1387678" cy="27461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2290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红色褪去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897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5425771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14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溶液和盐酸反应生成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具有漂白性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气体通入品红溶液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观察到的现象是红色褪去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7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42875"/>
            <a:ext cx="807720" cy="28765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018456"/>
              </p:ext>
            </p:extLst>
          </p:nvPr>
        </p:nvGraphicFramePr>
        <p:xfrm>
          <a:off x="343710" y="1888234"/>
          <a:ext cx="11502992" cy="3773014"/>
        </p:xfrm>
        <a:graphic>
          <a:graphicData uri="http://schemas.openxmlformats.org/drawingml/2006/table">
            <a:tbl>
              <a:tblPr firstRow="1" firstCol="1" bandRow="1"/>
              <a:tblGrid>
                <a:gridCol w="2538826">
                  <a:extLst>
                    <a:ext uri="{9D8B030D-6E8A-4147-A177-3AD203B41FA5}">
                      <a16:colId xmlns:a16="http://schemas.microsoft.com/office/drawing/2014/main" val="3330810240"/>
                    </a:ext>
                  </a:extLst>
                </a:gridCol>
                <a:gridCol w="2276566">
                  <a:extLst>
                    <a:ext uri="{9D8B030D-6E8A-4147-A177-3AD203B41FA5}">
                      <a16:colId xmlns:a16="http://schemas.microsoft.com/office/drawing/2014/main" val="1542305389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2781882855"/>
                    </a:ext>
                  </a:extLst>
                </a:gridCol>
                <a:gridCol w="3231216">
                  <a:extLst>
                    <a:ext uri="{9D8B030D-6E8A-4147-A177-3AD203B41FA5}">
                      <a16:colId xmlns:a16="http://schemas.microsoft.com/office/drawing/2014/main" val="3624899648"/>
                    </a:ext>
                  </a:extLst>
                </a:gridCol>
              </a:tblGrid>
              <a:tr h="62483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实验装置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实验序号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试剂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423091"/>
                  </a:ext>
                </a:extLst>
              </a:tr>
              <a:tr h="629636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盐酸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产生无色气体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5696410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BaCl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白色沉淀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4661949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酸性高锰酸钾溶液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溶液褪色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4757823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2242448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4977236"/>
                  </a:ext>
                </a:extLst>
              </a:tr>
            </a:tbl>
          </a:graphicData>
        </a:graphic>
      </p:graphicFrame>
      <p:pic>
        <p:nvPicPr>
          <p:cNvPr id="5" name="hs518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30" y="2699051"/>
            <a:ext cx="1387678" cy="27461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66531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写出实验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溶液反应的离子方程式：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450791"/>
              </p:ext>
            </p:extLst>
          </p:nvPr>
        </p:nvGraphicFramePr>
        <p:xfrm>
          <a:off x="343710" y="1412776"/>
          <a:ext cx="11502992" cy="3773014"/>
        </p:xfrm>
        <a:graphic>
          <a:graphicData uri="http://schemas.openxmlformats.org/drawingml/2006/table">
            <a:tbl>
              <a:tblPr firstRow="1" firstCol="1" bandRow="1"/>
              <a:tblGrid>
                <a:gridCol w="2538826">
                  <a:extLst>
                    <a:ext uri="{9D8B030D-6E8A-4147-A177-3AD203B41FA5}">
                      <a16:colId xmlns:a16="http://schemas.microsoft.com/office/drawing/2014/main" val="3330810240"/>
                    </a:ext>
                  </a:extLst>
                </a:gridCol>
                <a:gridCol w="2276566">
                  <a:extLst>
                    <a:ext uri="{9D8B030D-6E8A-4147-A177-3AD203B41FA5}">
                      <a16:colId xmlns:a16="http://schemas.microsoft.com/office/drawing/2014/main" val="1542305389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2781882855"/>
                    </a:ext>
                  </a:extLst>
                </a:gridCol>
                <a:gridCol w="3231216">
                  <a:extLst>
                    <a:ext uri="{9D8B030D-6E8A-4147-A177-3AD203B41FA5}">
                      <a16:colId xmlns:a16="http://schemas.microsoft.com/office/drawing/2014/main" val="3624899648"/>
                    </a:ext>
                  </a:extLst>
                </a:gridCol>
              </a:tblGrid>
              <a:tr h="62483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实验装置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实验序号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试剂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423091"/>
                  </a:ext>
                </a:extLst>
              </a:tr>
              <a:tr h="629636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盐酸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产生无色气体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5696410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BaCl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白色沉淀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4661949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酸性高锰酸钾溶液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溶液褪色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4757823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2242448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4977236"/>
                  </a:ext>
                </a:extLst>
              </a:tr>
            </a:tbl>
          </a:graphicData>
        </a:graphic>
      </p:graphicFrame>
      <p:pic>
        <p:nvPicPr>
          <p:cNvPr id="4" name="hs518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30" y="2223593"/>
            <a:ext cx="1387678" cy="27461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1"/>
              <p:cNvSpPr txBox="1">
                <a:spLocks/>
              </p:cNvSpPr>
              <p:nvPr/>
            </p:nvSpPr>
            <p:spPr bwMode="auto">
              <a:xfrm>
                <a:off x="360854" y="5229200"/>
                <a:ext cx="11485848" cy="7449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Ba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BaSO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endParaRPr lang="zh-CN" altLang="zh-CN" sz="1050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5229200"/>
                <a:ext cx="11485848" cy="744948"/>
              </a:xfrm>
              <a:prstGeom prst="rect">
                <a:avLst/>
              </a:prstGeom>
              <a:blipFill>
                <a:blip r:embed="rId3"/>
                <a:stretch>
                  <a:fillRect b="-737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24答案.EPS" descr="id:21474897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5491080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618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29894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实验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BaCl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溶液反应生成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BaSO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沉淀和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反应的离子方程式为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Ba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BaSO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298945"/>
              </a:xfrm>
              <a:blipFill>
                <a:blip r:embed="rId2"/>
                <a:stretch>
                  <a:fillRect l="-796" r="-849" b="-37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7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942875"/>
            <a:ext cx="807720" cy="28765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8173935"/>
              </p:ext>
            </p:extLst>
          </p:nvPr>
        </p:nvGraphicFramePr>
        <p:xfrm>
          <a:off x="343710" y="2032250"/>
          <a:ext cx="11502992" cy="3773014"/>
        </p:xfrm>
        <a:graphic>
          <a:graphicData uri="http://schemas.openxmlformats.org/drawingml/2006/table">
            <a:tbl>
              <a:tblPr firstRow="1" firstCol="1" bandRow="1"/>
              <a:tblGrid>
                <a:gridCol w="2538826">
                  <a:extLst>
                    <a:ext uri="{9D8B030D-6E8A-4147-A177-3AD203B41FA5}">
                      <a16:colId xmlns:a16="http://schemas.microsoft.com/office/drawing/2014/main" val="3330810240"/>
                    </a:ext>
                  </a:extLst>
                </a:gridCol>
                <a:gridCol w="2276566">
                  <a:extLst>
                    <a:ext uri="{9D8B030D-6E8A-4147-A177-3AD203B41FA5}">
                      <a16:colId xmlns:a16="http://schemas.microsoft.com/office/drawing/2014/main" val="1542305389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2781882855"/>
                    </a:ext>
                  </a:extLst>
                </a:gridCol>
                <a:gridCol w="3231216">
                  <a:extLst>
                    <a:ext uri="{9D8B030D-6E8A-4147-A177-3AD203B41FA5}">
                      <a16:colId xmlns:a16="http://schemas.microsoft.com/office/drawing/2014/main" val="3624899648"/>
                    </a:ext>
                  </a:extLst>
                </a:gridCol>
              </a:tblGrid>
              <a:tr h="62483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实验装置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实验序号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试剂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423091"/>
                  </a:ext>
                </a:extLst>
              </a:tr>
              <a:tr h="629636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盐酸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产生无色气体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5696410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BaCl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白色沉淀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4661949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酸性高锰酸钾溶液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溶液褪色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4757823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2242448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4977236"/>
                  </a:ext>
                </a:extLst>
              </a:tr>
            </a:tbl>
          </a:graphicData>
        </a:graphic>
      </p:graphicFrame>
      <p:pic>
        <p:nvPicPr>
          <p:cNvPr id="5" name="hs518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30" y="2843067"/>
            <a:ext cx="1387678" cy="27461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15423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具有还原性的实验有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填实验序号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450791"/>
              </p:ext>
            </p:extLst>
          </p:nvPr>
        </p:nvGraphicFramePr>
        <p:xfrm>
          <a:off x="343710" y="1412776"/>
          <a:ext cx="11502992" cy="3773014"/>
        </p:xfrm>
        <a:graphic>
          <a:graphicData uri="http://schemas.openxmlformats.org/drawingml/2006/table">
            <a:tbl>
              <a:tblPr firstRow="1" firstCol="1" bandRow="1"/>
              <a:tblGrid>
                <a:gridCol w="2538826">
                  <a:extLst>
                    <a:ext uri="{9D8B030D-6E8A-4147-A177-3AD203B41FA5}">
                      <a16:colId xmlns:a16="http://schemas.microsoft.com/office/drawing/2014/main" val="3330810240"/>
                    </a:ext>
                  </a:extLst>
                </a:gridCol>
                <a:gridCol w="2276566">
                  <a:extLst>
                    <a:ext uri="{9D8B030D-6E8A-4147-A177-3AD203B41FA5}">
                      <a16:colId xmlns:a16="http://schemas.microsoft.com/office/drawing/2014/main" val="1542305389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2781882855"/>
                    </a:ext>
                  </a:extLst>
                </a:gridCol>
                <a:gridCol w="3231216">
                  <a:extLst>
                    <a:ext uri="{9D8B030D-6E8A-4147-A177-3AD203B41FA5}">
                      <a16:colId xmlns:a16="http://schemas.microsoft.com/office/drawing/2014/main" val="3624899648"/>
                    </a:ext>
                  </a:extLst>
                </a:gridCol>
              </a:tblGrid>
              <a:tr h="62483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实验装置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实验序号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试剂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423091"/>
                  </a:ext>
                </a:extLst>
              </a:tr>
              <a:tr h="629636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盐酸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产生无色气体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5696410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BaCl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白色沉淀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4661949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酸性高锰酸钾溶液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溶液褪色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4757823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2242448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4977236"/>
                  </a:ext>
                </a:extLst>
              </a:tr>
            </a:tbl>
          </a:graphicData>
        </a:graphic>
      </p:graphicFrame>
      <p:pic>
        <p:nvPicPr>
          <p:cNvPr id="4" name="hs518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30" y="2223593"/>
            <a:ext cx="1387678" cy="27461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225297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3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897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5422052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777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形成：化石燃料的燃烧、含硫金属矿石的冶炼和硫酸的生产等产生的废气中含有二氧化硫。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e126.jpg" descr="id:214749202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6768" y="1556792"/>
            <a:ext cx="7643094" cy="221612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1"/>
              <p:cNvSpPr txBox="1">
                <a:spLocks/>
              </p:cNvSpPr>
              <p:nvPr/>
            </p:nvSpPr>
            <p:spPr bwMode="auto">
              <a:xfrm>
                <a:off x="360854" y="1880146"/>
                <a:ext cx="11485848" cy="3040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图中标号表示的化学方程式：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2SO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spc="-500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宋体" panose="02010600030101010101" pitchFamily="2" charset="-122"/>
                    <a:cs typeface="Cambria Math" panose="02040503050406030204" pitchFamily="18" charset="0"/>
                  </a:rPr>
                  <a:t>⥫</a:t>
                </a:r>
                <a:r>
                  <a:rPr lang="en-US" altLang="zh-CN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宋体" panose="02010600030101010101" pitchFamily="2" charset="-122"/>
                    <a:cs typeface="Cambria Math" panose="02040503050406030204" pitchFamily="18" charset="0"/>
                  </a:rPr>
                  <a:t>⥬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880146"/>
                <a:ext cx="11485848" cy="3040191"/>
              </a:xfrm>
              <a:prstGeom prst="rect">
                <a:avLst/>
              </a:prstGeom>
              <a:blipFill>
                <a:blip r:embed="rId3"/>
                <a:stretch>
                  <a:fillRect l="-796" b="-120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/>
          <p:nvPr/>
        </p:nvPicPr>
        <p:blipFill rotWithShape="1">
          <a:blip r:embed="rId4"/>
          <a:srcRect b="32038"/>
          <a:stretch/>
        </p:blipFill>
        <p:spPr>
          <a:xfrm>
            <a:off x="2177147" y="2484187"/>
            <a:ext cx="1236345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酸性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高锰酸钾溶液滴入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溶液褪色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说明高锰酸钾被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证明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具有还原性的实验有实验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7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42875"/>
            <a:ext cx="807720" cy="28765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69775"/>
              </p:ext>
            </p:extLst>
          </p:nvPr>
        </p:nvGraphicFramePr>
        <p:xfrm>
          <a:off x="343710" y="1988840"/>
          <a:ext cx="11502992" cy="3773014"/>
        </p:xfrm>
        <a:graphic>
          <a:graphicData uri="http://schemas.openxmlformats.org/drawingml/2006/table">
            <a:tbl>
              <a:tblPr firstRow="1" firstCol="1" bandRow="1"/>
              <a:tblGrid>
                <a:gridCol w="2538826">
                  <a:extLst>
                    <a:ext uri="{9D8B030D-6E8A-4147-A177-3AD203B41FA5}">
                      <a16:colId xmlns:a16="http://schemas.microsoft.com/office/drawing/2014/main" val="3330810240"/>
                    </a:ext>
                  </a:extLst>
                </a:gridCol>
                <a:gridCol w="2276566">
                  <a:extLst>
                    <a:ext uri="{9D8B030D-6E8A-4147-A177-3AD203B41FA5}">
                      <a16:colId xmlns:a16="http://schemas.microsoft.com/office/drawing/2014/main" val="1542305389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2781882855"/>
                    </a:ext>
                  </a:extLst>
                </a:gridCol>
                <a:gridCol w="3231216">
                  <a:extLst>
                    <a:ext uri="{9D8B030D-6E8A-4147-A177-3AD203B41FA5}">
                      <a16:colId xmlns:a16="http://schemas.microsoft.com/office/drawing/2014/main" val="3624899648"/>
                    </a:ext>
                  </a:extLst>
                </a:gridCol>
              </a:tblGrid>
              <a:tr h="62483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实验装置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实验序号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试剂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423091"/>
                  </a:ext>
                </a:extLst>
              </a:tr>
              <a:tr h="629636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盐酸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产生无色气体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5696410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BaCl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白色沉淀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4661949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酸性高锰酸钾溶液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溶液褪色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4757823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2242448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4977236"/>
                  </a:ext>
                </a:extLst>
              </a:tr>
            </a:tbl>
          </a:graphicData>
        </a:graphic>
      </p:graphicFrame>
      <p:pic>
        <p:nvPicPr>
          <p:cNvPr id="5" name="hs518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30" y="2799657"/>
            <a:ext cx="1387678" cy="27461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82461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7676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实验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中，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转化为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的离子方程式为</a:t>
                </a:r>
                <a:r>
                  <a:rPr lang="zh-CN" altLang="zh-CN" b="1" u="sng" dirty="0">
                    <a:solidFill>
                      <a:srgbClr val="FEFEFE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76761"/>
              </a:xfrm>
              <a:blipFill>
                <a:blip r:embed="rId2"/>
                <a:stretch>
                  <a:fillRect l="-796" b="-24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450791"/>
              </p:ext>
            </p:extLst>
          </p:nvPr>
        </p:nvGraphicFramePr>
        <p:xfrm>
          <a:off x="343710" y="1412776"/>
          <a:ext cx="11502992" cy="3773014"/>
        </p:xfrm>
        <a:graphic>
          <a:graphicData uri="http://schemas.openxmlformats.org/drawingml/2006/table">
            <a:tbl>
              <a:tblPr firstRow="1" firstCol="1" bandRow="1"/>
              <a:tblGrid>
                <a:gridCol w="2538826">
                  <a:extLst>
                    <a:ext uri="{9D8B030D-6E8A-4147-A177-3AD203B41FA5}">
                      <a16:colId xmlns:a16="http://schemas.microsoft.com/office/drawing/2014/main" val="3330810240"/>
                    </a:ext>
                  </a:extLst>
                </a:gridCol>
                <a:gridCol w="2276566">
                  <a:extLst>
                    <a:ext uri="{9D8B030D-6E8A-4147-A177-3AD203B41FA5}">
                      <a16:colId xmlns:a16="http://schemas.microsoft.com/office/drawing/2014/main" val="1542305389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2781882855"/>
                    </a:ext>
                  </a:extLst>
                </a:gridCol>
                <a:gridCol w="3231216">
                  <a:extLst>
                    <a:ext uri="{9D8B030D-6E8A-4147-A177-3AD203B41FA5}">
                      <a16:colId xmlns:a16="http://schemas.microsoft.com/office/drawing/2014/main" val="3624899648"/>
                    </a:ext>
                  </a:extLst>
                </a:gridCol>
              </a:tblGrid>
              <a:tr h="62483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实验装置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实验序号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试剂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423091"/>
                  </a:ext>
                </a:extLst>
              </a:tr>
              <a:tr h="629636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盐酸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产生无色气体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5696410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BaCl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白色沉淀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4661949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酸性高锰酸钾溶液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溶液褪色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4757823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2242448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4977236"/>
                  </a:ext>
                </a:extLst>
              </a:tr>
            </a:tbl>
          </a:graphicData>
        </a:graphic>
      </p:graphicFrame>
      <p:pic>
        <p:nvPicPr>
          <p:cNvPr id="4" name="hs518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30" y="2223593"/>
            <a:ext cx="1387678" cy="27461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1"/>
              <p:cNvSpPr txBox="1">
                <a:spLocks/>
              </p:cNvSpPr>
              <p:nvPr/>
            </p:nvSpPr>
            <p:spPr bwMode="auto">
              <a:xfrm>
                <a:off x="360854" y="5241970"/>
                <a:ext cx="11485848" cy="707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5S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2Mn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6H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2Mn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5241970"/>
                <a:ext cx="11485848" cy="707310"/>
              </a:xfrm>
              <a:prstGeom prst="rect">
                <a:avLst/>
              </a:prstGeom>
              <a:blipFill>
                <a:blip r:embed="rId4"/>
                <a:stretch>
                  <a:fillRect b="-862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24答案.EPS" descr="id:214748972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60854" y="5485920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66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26149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实验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被还原为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被氧化为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根据得失电子守恒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反应的离子方程式为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2Mn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6H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2Mn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261499"/>
              </a:xfrm>
              <a:blipFill>
                <a:blip r:embed="rId2"/>
                <a:stretch>
                  <a:fillRect l="-796" r="-849" b="-43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7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942875"/>
            <a:ext cx="807720" cy="28765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316708"/>
              </p:ext>
            </p:extLst>
          </p:nvPr>
        </p:nvGraphicFramePr>
        <p:xfrm>
          <a:off x="343710" y="1988840"/>
          <a:ext cx="11502992" cy="3773014"/>
        </p:xfrm>
        <a:graphic>
          <a:graphicData uri="http://schemas.openxmlformats.org/drawingml/2006/table">
            <a:tbl>
              <a:tblPr firstRow="1" firstCol="1" bandRow="1"/>
              <a:tblGrid>
                <a:gridCol w="2538826">
                  <a:extLst>
                    <a:ext uri="{9D8B030D-6E8A-4147-A177-3AD203B41FA5}">
                      <a16:colId xmlns:a16="http://schemas.microsoft.com/office/drawing/2014/main" val="3330810240"/>
                    </a:ext>
                  </a:extLst>
                </a:gridCol>
                <a:gridCol w="2276566">
                  <a:extLst>
                    <a:ext uri="{9D8B030D-6E8A-4147-A177-3AD203B41FA5}">
                      <a16:colId xmlns:a16="http://schemas.microsoft.com/office/drawing/2014/main" val="1542305389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2781882855"/>
                    </a:ext>
                  </a:extLst>
                </a:gridCol>
                <a:gridCol w="3231216">
                  <a:extLst>
                    <a:ext uri="{9D8B030D-6E8A-4147-A177-3AD203B41FA5}">
                      <a16:colId xmlns:a16="http://schemas.microsoft.com/office/drawing/2014/main" val="3624899648"/>
                    </a:ext>
                  </a:extLst>
                </a:gridCol>
              </a:tblGrid>
              <a:tr h="62483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实验装置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实验序号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试剂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423091"/>
                  </a:ext>
                </a:extLst>
              </a:tr>
              <a:tr h="629636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盐酸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产生无色气体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5696410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BaCl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白色沉淀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4661949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酸性高锰酸钾溶液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溶液褪色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4757823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2242448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4977236"/>
                  </a:ext>
                </a:extLst>
              </a:tr>
            </a:tbl>
          </a:graphicData>
        </a:graphic>
      </p:graphicFrame>
      <p:pic>
        <p:nvPicPr>
          <p:cNvPr id="5" name="hs518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30" y="2799657"/>
            <a:ext cx="1387678" cy="27461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1962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中无现象，设计实验证明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发生了反应：向反应后的溶液和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溶液中分别滴加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，观察到</a:t>
            </a:r>
            <a:r>
              <a:rPr lang="zh-CN" altLang="zh-CN" b="1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783716"/>
              </p:ext>
            </p:extLst>
          </p:nvPr>
        </p:nvGraphicFramePr>
        <p:xfrm>
          <a:off x="343710" y="1916832"/>
          <a:ext cx="11502992" cy="3773014"/>
        </p:xfrm>
        <a:graphic>
          <a:graphicData uri="http://schemas.openxmlformats.org/drawingml/2006/table">
            <a:tbl>
              <a:tblPr firstRow="1" firstCol="1" bandRow="1"/>
              <a:tblGrid>
                <a:gridCol w="2538826">
                  <a:extLst>
                    <a:ext uri="{9D8B030D-6E8A-4147-A177-3AD203B41FA5}">
                      <a16:colId xmlns:a16="http://schemas.microsoft.com/office/drawing/2014/main" val="3330810240"/>
                    </a:ext>
                  </a:extLst>
                </a:gridCol>
                <a:gridCol w="2276566">
                  <a:extLst>
                    <a:ext uri="{9D8B030D-6E8A-4147-A177-3AD203B41FA5}">
                      <a16:colId xmlns:a16="http://schemas.microsoft.com/office/drawing/2014/main" val="1542305389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2781882855"/>
                    </a:ext>
                  </a:extLst>
                </a:gridCol>
                <a:gridCol w="3231216">
                  <a:extLst>
                    <a:ext uri="{9D8B030D-6E8A-4147-A177-3AD203B41FA5}">
                      <a16:colId xmlns:a16="http://schemas.microsoft.com/office/drawing/2014/main" val="3624899648"/>
                    </a:ext>
                  </a:extLst>
                </a:gridCol>
              </a:tblGrid>
              <a:tr h="62483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实验装置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实验序号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试剂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423091"/>
                  </a:ext>
                </a:extLst>
              </a:tr>
              <a:tr h="629636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盐酸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产生无色气体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5696410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BaCl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白色沉淀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4661949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酸性高锰酸钾溶液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溶液褪色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4757823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2242448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4977236"/>
                  </a:ext>
                </a:extLst>
              </a:tr>
            </a:tbl>
          </a:graphicData>
        </a:graphic>
      </p:graphicFrame>
      <p:pic>
        <p:nvPicPr>
          <p:cNvPr id="4" name="hs518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30" y="2727649"/>
            <a:ext cx="1387678" cy="27461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70588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稀盐酸和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BaCl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反应后溶液中产生白色沉淀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溶液中无沉淀产生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897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5902644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820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中无现象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氧化为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向反应后的溶液和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溶液中分别滴加稀盐酸和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观察到反应后溶液中有白色沉淀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溶液中无沉淀产生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则证明反应后的溶液中含有硫酸根离子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7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42875"/>
            <a:ext cx="807720" cy="28765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272291"/>
              </p:ext>
            </p:extLst>
          </p:nvPr>
        </p:nvGraphicFramePr>
        <p:xfrm>
          <a:off x="343710" y="2464298"/>
          <a:ext cx="11502992" cy="3773014"/>
        </p:xfrm>
        <a:graphic>
          <a:graphicData uri="http://schemas.openxmlformats.org/drawingml/2006/table">
            <a:tbl>
              <a:tblPr firstRow="1" firstCol="1" bandRow="1"/>
              <a:tblGrid>
                <a:gridCol w="2538826">
                  <a:extLst>
                    <a:ext uri="{9D8B030D-6E8A-4147-A177-3AD203B41FA5}">
                      <a16:colId xmlns:a16="http://schemas.microsoft.com/office/drawing/2014/main" val="3330810240"/>
                    </a:ext>
                  </a:extLst>
                </a:gridCol>
                <a:gridCol w="2276566">
                  <a:extLst>
                    <a:ext uri="{9D8B030D-6E8A-4147-A177-3AD203B41FA5}">
                      <a16:colId xmlns:a16="http://schemas.microsoft.com/office/drawing/2014/main" val="1542305389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2781882855"/>
                    </a:ext>
                  </a:extLst>
                </a:gridCol>
                <a:gridCol w="3231216">
                  <a:extLst>
                    <a:ext uri="{9D8B030D-6E8A-4147-A177-3AD203B41FA5}">
                      <a16:colId xmlns:a16="http://schemas.microsoft.com/office/drawing/2014/main" val="3624899648"/>
                    </a:ext>
                  </a:extLst>
                </a:gridCol>
              </a:tblGrid>
              <a:tr h="62483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实验装置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实验序号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试剂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423091"/>
                  </a:ext>
                </a:extLst>
              </a:tr>
              <a:tr h="629636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盐酸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产生无色气体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5696410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BaCl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白色沉淀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4661949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酸性高锰酸钾溶液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溶液褪色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4757823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2242448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4977236"/>
                  </a:ext>
                </a:extLst>
              </a:tr>
            </a:tbl>
          </a:graphicData>
        </a:graphic>
      </p:graphicFrame>
      <p:pic>
        <p:nvPicPr>
          <p:cNvPr id="5" name="hs518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30" y="3275115"/>
            <a:ext cx="1387678" cy="27461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75226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92298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sz="2000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⑥</a:t>
                </a:r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向实验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的混合液中滴加稀硫酸，产生黄色浑浊。对黄色浑浊产生的原因做出猜想。</a:t>
                </a:r>
                <a:endParaRPr lang="zh-CN" altLang="zh-CN" sz="1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猜想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：酸性条件下，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000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000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，产生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猜想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：酸性条件下，空气中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sz="20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000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000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，产生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猜想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：酸性条件下，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0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000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000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，产生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设计实验证实猜想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不是产生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的主要原因：向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sz="20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溶液加入</a:t>
                </a:r>
                <a:r>
                  <a:rPr lang="zh-CN" altLang="zh-CN" sz="2000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</a:t>
                </a:r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，产生有臭鸡蛋气味的气体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0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，溶液未变浑浊。</a:t>
                </a:r>
                <a:endParaRPr lang="zh-CN" altLang="zh-CN" sz="1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922980"/>
              </a:xfrm>
              <a:blipFill>
                <a:blip r:embed="rId2"/>
                <a:stretch>
                  <a:fillRect l="-531" r="-584" b="-8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226944"/>
              </p:ext>
            </p:extLst>
          </p:nvPr>
        </p:nvGraphicFramePr>
        <p:xfrm>
          <a:off x="343710" y="3645024"/>
          <a:ext cx="11502992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2538826">
                  <a:extLst>
                    <a:ext uri="{9D8B030D-6E8A-4147-A177-3AD203B41FA5}">
                      <a16:colId xmlns:a16="http://schemas.microsoft.com/office/drawing/2014/main" val="3330810240"/>
                    </a:ext>
                  </a:extLst>
                </a:gridCol>
                <a:gridCol w="2276566">
                  <a:extLst>
                    <a:ext uri="{9D8B030D-6E8A-4147-A177-3AD203B41FA5}">
                      <a16:colId xmlns:a16="http://schemas.microsoft.com/office/drawing/2014/main" val="1542305389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2781882855"/>
                    </a:ext>
                  </a:extLst>
                </a:gridCol>
                <a:gridCol w="3231216">
                  <a:extLst>
                    <a:ext uri="{9D8B030D-6E8A-4147-A177-3AD203B41FA5}">
                      <a16:colId xmlns:a16="http://schemas.microsoft.com/office/drawing/2014/main" val="3624899648"/>
                    </a:ext>
                  </a:extLst>
                </a:gridCol>
              </a:tblGrid>
              <a:tr h="44124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实验装置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实验序号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试剂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423091"/>
                  </a:ext>
                </a:extLst>
              </a:tr>
              <a:tr h="444611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盐酸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产生无色气体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5696410"/>
                  </a:ext>
                </a:extLst>
              </a:tr>
              <a:tr h="44461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BaCl</a:t>
                      </a:r>
                      <a:r>
                        <a:rPr lang="en-US" sz="20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白色沉淀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4661949"/>
                  </a:ext>
                </a:extLst>
              </a:tr>
              <a:tr h="44461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酸性高锰酸钾溶液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溶液褪色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4757823"/>
                  </a:ext>
                </a:extLst>
              </a:tr>
              <a:tr h="44461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0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0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2242448"/>
                  </a:ext>
                </a:extLst>
              </a:tr>
              <a:tr h="44461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0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4977236"/>
                  </a:ext>
                </a:extLst>
              </a:tr>
            </a:tbl>
          </a:graphicData>
        </a:graphic>
      </p:graphicFrame>
      <p:pic>
        <p:nvPicPr>
          <p:cNvPr id="4" name="hs518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30" y="4115224"/>
            <a:ext cx="1099646" cy="217616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96290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硫酸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97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42875"/>
            <a:ext cx="807720" cy="28765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1461" y="524424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溶液加入稀硫酸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产生有臭鸡蛋气味的气体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溶液未变浑浊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证明猜想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不是产生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的主要原因。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解析.EPS" descr="id:21474897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1461" y="5454745"/>
            <a:ext cx="807720" cy="287655"/>
          </a:xfrm>
          <a:prstGeom prst="rect">
            <a:avLst/>
          </a:prstGeom>
        </p:spPr>
      </p:pic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783692"/>
              </p:ext>
            </p:extLst>
          </p:nvPr>
        </p:nvGraphicFramePr>
        <p:xfrm>
          <a:off x="343710" y="1449352"/>
          <a:ext cx="11502992" cy="3773014"/>
        </p:xfrm>
        <a:graphic>
          <a:graphicData uri="http://schemas.openxmlformats.org/drawingml/2006/table">
            <a:tbl>
              <a:tblPr firstRow="1" firstCol="1" bandRow="1"/>
              <a:tblGrid>
                <a:gridCol w="2538826">
                  <a:extLst>
                    <a:ext uri="{9D8B030D-6E8A-4147-A177-3AD203B41FA5}">
                      <a16:colId xmlns:a16="http://schemas.microsoft.com/office/drawing/2014/main" val="3330810240"/>
                    </a:ext>
                  </a:extLst>
                </a:gridCol>
                <a:gridCol w="2276566">
                  <a:extLst>
                    <a:ext uri="{9D8B030D-6E8A-4147-A177-3AD203B41FA5}">
                      <a16:colId xmlns:a16="http://schemas.microsoft.com/office/drawing/2014/main" val="1542305389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2781882855"/>
                    </a:ext>
                  </a:extLst>
                </a:gridCol>
                <a:gridCol w="3231216">
                  <a:extLst>
                    <a:ext uri="{9D8B030D-6E8A-4147-A177-3AD203B41FA5}">
                      <a16:colId xmlns:a16="http://schemas.microsoft.com/office/drawing/2014/main" val="3624899648"/>
                    </a:ext>
                  </a:extLst>
                </a:gridCol>
              </a:tblGrid>
              <a:tr h="62483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实验装置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实验序号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试剂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423091"/>
                  </a:ext>
                </a:extLst>
              </a:tr>
              <a:tr h="629636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盐酸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产生无色气体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5696410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BaCl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白色沉淀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4661949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酸性高锰酸钾溶液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溶液褪色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4757823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2242448"/>
                  </a:ext>
                </a:extLst>
              </a:tr>
              <a:tr h="6296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无现象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4977236"/>
                  </a:ext>
                </a:extLst>
              </a:tr>
            </a:tbl>
          </a:graphicData>
        </a:graphic>
      </p:graphicFrame>
      <p:pic>
        <p:nvPicPr>
          <p:cNvPr id="8" name="hs518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30" y="2260169"/>
            <a:ext cx="1387678" cy="27461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114509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实验反思：影响物质的氧化性或还原性强弱的因素可能有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8843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溶液的酸碱性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或相同价态微观粒子的存在形式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897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485186"/>
            <a:ext cx="807720" cy="28765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85378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溶液滴加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溶液无现象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再滴加稀硫酸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酸性条件下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发生归中反应生成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说明影响物质的氧化性或还原性强弱的因素可能有溶液的酸碱性、相同价态微观粒子的存在形式等。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解析.EPS" descr="id:21474897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2050544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931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5809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脱硫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机理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石灰石－石膏法脱硫 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吸收过程：石灰石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或石灰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CaO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制成浆液，烟气中的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溶于水生成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，与浆液反应生成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，反应的化学方程式为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氧化过程：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被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，反应的化学方程式为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2CaSO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2CaCO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 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结晶过程：石膏浆液经浓缩、脱水后得到石膏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 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58097"/>
              </a:xfrm>
              <a:blipFill>
                <a:blip r:embed="rId2"/>
                <a:stretch>
                  <a:fillRect l="-796" r="-849" b="-6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情境2.EPS" descr="id:214749003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3436" y="915707"/>
            <a:ext cx="102489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13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15746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氨法脱硫 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吸收过程：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被氨水吸收，氨过量时，反应的化学方程式为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 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；氨不足时，反应的化学方程式为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氧化过程：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被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，反应的化学方程式为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157467"/>
              </a:xfrm>
              <a:blipFill>
                <a:blip r:embed="rId2"/>
                <a:stretch>
                  <a:fillRect l="-796" r="-318" b="-11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652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酸雨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的危害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酸化湖泊，危害水生生物。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酸化土壤，降低土壤肥力，影响作物生长。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腐蚀建筑物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896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15707"/>
            <a:ext cx="135445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20410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2025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山东德州期末节选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煤燃烧产生的烟气含有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，石油化工生产过程中产生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，需采用有效措施对烟气和生产过程进行脱硫，减少对大气的污染。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一种脱除回收硫工艺的两个阶段主要反应分别如下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表示气体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第一阶段：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第二阶段：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3S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该工艺需控制第一阶段与第二阶段参加反应的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的物质的量之比约为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，若该比值过大会导致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不能完全转化为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而污染大气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204100"/>
              </a:xfrm>
              <a:blipFill>
                <a:blip r:embed="rId2"/>
                <a:stretch>
                  <a:fillRect l="-796" r="-849" b="-8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4.EPS" descr="id:214749007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1993" y="915707"/>
            <a:ext cx="1116965" cy="35941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8689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97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5065731"/>
            <a:ext cx="807720" cy="287655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3950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由主要反应的化学方程式可知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该工艺需控制第一阶段与第二阶段参加反应的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的物质的量之比约为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8971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60854" y="5591853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010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溶液脱除空气中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并再生的原理如图所示。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hs519.jpg" descr="id:214749221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40087" y="1628800"/>
            <a:ext cx="5129477" cy="286521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580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作催化剂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897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4777699"/>
            <a:ext cx="807720" cy="287655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15719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该反应中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在反应前后质量和化学性质均未发生变化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则作催化剂。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24解析.EPS" descr="id:214748971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5353947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28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97940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酸雨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的防治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消除污染源，研究开发新能源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如太阳能、核能、氢能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对含硫燃料进行脱硫处理。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对含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废气进行处理或回收利用。用石灰乳吸收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的化学方程式为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979405"/>
              </a:xfrm>
              <a:blipFill>
                <a:blip r:embed="rId2"/>
                <a:stretch>
                  <a:fillRect l="-796" r="-3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点3.EPS" descr="id:21474896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0315" y="915707"/>
            <a:ext cx="135445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11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空气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质量指数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空气质量指数是根据空气中的细颗粒物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PM2.5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、可吸入颗粒物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PM10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、二氧化硫、二氧化氮、臭氧和一氧化碳的浓度计算出来的数值。空气质量指数越小，空气质量越好，对人体健康的危害越小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知识点4.EPS" descr="id:214749204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023" y="915707"/>
            <a:ext cx="1354455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17164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环境污染</a:t>
            </a:r>
            <a:endParaRPr lang="en-US" altLang="zh-CN" b="1" dirty="0" smtClean="0">
              <a:solidFill>
                <a:srgbClr val="1EB26A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896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70689" y="747286"/>
            <a:ext cx="6249035" cy="539750"/>
          </a:xfrm>
          <a:prstGeom prst="rect">
            <a:avLst/>
          </a:prstGeom>
        </p:spPr>
      </p:pic>
      <p:pic>
        <p:nvPicPr>
          <p:cNvPr id="6" name="要点.EPS" descr="id:214749205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291" y="1574210"/>
            <a:ext cx="84455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062672"/>
              </p:ext>
            </p:extLst>
          </p:nvPr>
        </p:nvGraphicFramePr>
        <p:xfrm>
          <a:off x="343709" y="2217261"/>
          <a:ext cx="11502993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948607">
                  <a:extLst>
                    <a:ext uri="{9D8B030D-6E8A-4147-A177-3AD203B41FA5}">
                      <a16:colId xmlns:a16="http://schemas.microsoft.com/office/drawing/2014/main" val="591640218"/>
                    </a:ext>
                  </a:extLst>
                </a:gridCol>
                <a:gridCol w="4695522">
                  <a:extLst>
                    <a:ext uri="{9D8B030D-6E8A-4147-A177-3AD203B41FA5}">
                      <a16:colId xmlns:a16="http://schemas.microsoft.com/office/drawing/2014/main" val="3313148290"/>
                    </a:ext>
                  </a:extLst>
                </a:gridCol>
                <a:gridCol w="4858864">
                  <a:extLst>
                    <a:ext uri="{9D8B030D-6E8A-4147-A177-3AD203B41FA5}">
                      <a16:colId xmlns:a16="http://schemas.microsoft.com/office/drawing/2014/main" val="1411048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环境污染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形成原因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主要危害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47584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温室效应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大气中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含量不断增加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全球变暖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冰川融化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92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酸雨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和氮氧化物的排放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水体、土壤酸化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腐蚀建筑物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44104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光化学烟雾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氮氧化物和碳氢化合物的排放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危害人体健康和植物生长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5563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臭氧空洞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氮氧化物和氟氯代烃的排放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地球上的生物受太阳紫外线的伤害加剧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72623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296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12411"/>
              </p:ext>
            </p:extLst>
          </p:nvPr>
        </p:nvGraphicFramePr>
        <p:xfrm>
          <a:off x="334565" y="1065132"/>
          <a:ext cx="11521281" cy="2651900"/>
        </p:xfrm>
        <a:graphic>
          <a:graphicData uri="http://schemas.openxmlformats.org/drawingml/2006/table">
            <a:tbl>
              <a:tblPr firstRow="1" firstCol="1" bandRow="1"/>
              <a:tblGrid>
                <a:gridCol w="1728193">
                  <a:extLst>
                    <a:ext uri="{9D8B030D-6E8A-4147-A177-3AD203B41FA5}">
                      <a16:colId xmlns:a16="http://schemas.microsoft.com/office/drawing/2014/main" val="19881597"/>
                    </a:ext>
                  </a:extLst>
                </a:gridCol>
                <a:gridCol w="4926499">
                  <a:extLst>
                    <a:ext uri="{9D8B030D-6E8A-4147-A177-3AD203B41FA5}">
                      <a16:colId xmlns:a16="http://schemas.microsoft.com/office/drawing/2014/main" val="2391381072"/>
                    </a:ext>
                  </a:extLst>
                </a:gridCol>
                <a:gridCol w="4866589">
                  <a:extLst>
                    <a:ext uri="{9D8B030D-6E8A-4147-A177-3AD203B41FA5}">
                      <a16:colId xmlns:a16="http://schemas.microsoft.com/office/drawing/2014/main" val="3364894296"/>
                    </a:ext>
                  </a:extLst>
                </a:gridCol>
              </a:tblGrid>
              <a:tr h="66297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环境污染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形成原因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主要危害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105252"/>
                  </a:ext>
                </a:extLst>
              </a:tr>
              <a:tr h="132595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赤潮和水华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含磷洗衣粉的大量使用及其废水的任意排放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使藻类过度繁殖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水质恶化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发生在海水中为赤潮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淡水中为水华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0044917"/>
                  </a:ext>
                </a:extLst>
              </a:tr>
              <a:tr h="66297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白色污染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聚乙烯塑料的大量使用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任意丢弃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破坏土壤结构和生态环境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5056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358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消除燃煤烟气中含有的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，研究者提出若干烟气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脱硫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脱硝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的方法。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下列物质中，能吸收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的有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氨水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酸性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KMnO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.EPS" descr="id:214749207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15707"/>
            <a:ext cx="889635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14523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abd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897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3711278"/>
            <a:ext cx="807720" cy="2876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1"/>
              <p:cNvSpPr txBox="1">
                <a:spLocks/>
              </p:cNvSpPr>
              <p:nvPr/>
            </p:nvSpPr>
            <p:spPr bwMode="auto">
              <a:xfrm>
                <a:off x="360854" y="4086780"/>
                <a:ext cx="11485848" cy="17184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SO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为酸性氧化物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能与氨水反应产生亚硫酸铵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符合题意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具有还原性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能被酸性高锰酸钾氧化为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符合题意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BaCl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不符合题意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呈碱性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能与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发生反应产生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符合题意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086780"/>
                <a:ext cx="11485848" cy="1718484"/>
              </a:xfrm>
              <a:prstGeom prst="rect">
                <a:avLst/>
              </a:prstGeom>
              <a:blipFill>
                <a:blip r:embed="rId4"/>
                <a:stretch>
                  <a:fillRect l="-796" r="-849" b="-744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24解析.EPS" descr="id:214748971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60854" y="4283535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563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2343</Words>
  <Application>Microsoft Office PowerPoint</Application>
  <PresentationFormat>自定义</PresentationFormat>
  <Paragraphs>415</Paragraphs>
  <Slides>41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1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384</cp:revision>
  <dcterms:created xsi:type="dcterms:W3CDTF">2020-11-06T05:24:00Z</dcterms:created>
  <dcterms:modified xsi:type="dcterms:W3CDTF">2025-06-18T22:55:27Z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